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4630400" cy="8229600"/>
  <p:notesSz cx="8229600" cy="14630400"/>
  <p:embeddedFontLst>
    <p:embeddedFont>
      <p:font typeface="Platypi Medium" panose="020B0604020202020204" charset="0"/>
      <p:regular r:id="rId12"/>
    </p:embeddedFont>
    <p:embeddedFont>
      <p:font typeface="Source Serif 4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5388" autoAdjust="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8384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536" y="1896134"/>
            <a:ext cx="8322826" cy="933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MongoDB Workshop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272534" y="4516723"/>
            <a:ext cx="8441160" cy="2508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2000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latin typeface="Times New Roman" panose="02020603050405020304" pitchFamily="18" charset="0"/>
                <a:ea typeface="JetBrainsMono NF SemiBold" panose="02000009000000000000" pitchFamily="50" charset="0"/>
                <a:cs typeface="Times New Roman" panose="02020603050405020304" pitchFamily="18" charset="0"/>
              </a:rPr>
              <a:t>3rd-Year Computer Engineering Workshop</a:t>
            </a:r>
          </a:p>
          <a:p>
            <a:pPr marL="0" indent="0" algn="l">
              <a:lnSpc>
                <a:spcPct val="2000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latin typeface="Times New Roman" panose="02020603050405020304" pitchFamily="18" charset="0"/>
                <a:ea typeface="JetBrainsMono NF SemiBold" panose="02000009000000000000" pitchFamily="50" charset="0"/>
                <a:cs typeface="Times New Roman" panose="02020603050405020304" pitchFamily="18" charset="0"/>
              </a:rPr>
              <a:t>Instructor: Tejas </a:t>
            </a:r>
            <a:r>
              <a:rPr lang="en-US" sz="2400" b="1" dirty="0" err="1">
                <a:solidFill>
                  <a:srgbClr val="504C49"/>
                </a:solidFill>
                <a:latin typeface="Times New Roman" panose="02020603050405020304" pitchFamily="18" charset="0"/>
                <a:ea typeface="JetBrainsMono NF SemiBold" panose="02000009000000000000" pitchFamily="50" charset="0"/>
                <a:cs typeface="Times New Roman" panose="02020603050405020304" pitchFamily="18" charset="0"/>
              </a:rPr>
              <a:t>Nalawade</a:t>
            </a:r>
            <a:endParaRPr lang="en-US" sz="2400" b="1" dirty="0">
              <a:solidFill>
                <a:srgbClr val="504C49"/>
              </a:solidFill>
              <a:latin typeface="Times New Roman" panose="02020603050405020304" pitchFamily="18" charset="0"/>
              <a:ea typeface="JetBrainsMono NF SemiBold" panose="02000009000000000000" pitchFamily="50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ct val="2000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latin typeface="Times New Roman" panose="02020603050405020304" pitchFamily="18" charset="0"/>
                <a:ea typeface="JetBrainsMono NF SemiBold" panose="02000009000000000000" pitchFamily="50" charset="0"/>
                <a:cs typeface="Times New Roman" panose="02020603050405020304" pitchFamily="18" charset="0"/>
              </a:rPr>
              <a:t>Master database integration with practical, real-world examples</a:t>
            </a:r>
            <a:endParaRPr lang="en-US" sz="2400" b="1" dirty="0">
              <a:latin typeface="Times New Roman" panose="02020603050405020304" pitchFamily="18" charset="0"/>
              <a:ea typeface="JetBrainsMono NF SemiBold" panose="02000009000000000000" pitchFamily="50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8899" y="672346"/>
            <a:ext cx="5135761" cy="641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Session Agenda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8899" y="1725097"/>
            <a:ext cx="1319260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Let's dive into database fundamentals and hands-on development! Here's our roadmap for today's interactive workshop.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8899" y="2284809"/>
            <a:ext cx="205383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18899" y="2611041"/>
            <a:ext cx="4260533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6" name="Text 4"/>
          <p:cNvSpPr/>
          <p:nvPr/>
        </p:nvSpPr>
        <p:spPr>
          <a:xfrm>
            <a:off x="718899" y="2759393"/>
            <a:ext cx="4114443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Introduction to MongoDB &amp; SQL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18899" y="3203615"/>
            <a:ext cx="4260533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Understanding the differences between relational and document databases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184815" y="2284809"/>
            <a:ext cx="205383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84815" y="2611041"/>
            <a:ext cx="4260652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0" name="Text 8"/>
          <p:cNvSpPr/>
          <p:nvPr/>
        </p:nvSpPr>
        <p:spPr>
          <a:xfrm>
            <a:off x="5184815" y="2759393"/>
            <a:ext cx="418016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Quick Quiz: Test Your Knowledge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5184815" y="3203615"/>
            <a:ext cx="4260652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Interactive assessment of your current database understanding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650849" y="2284809"/>
            <a:ext cx="205383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650849" y="2611041"/>
            <a:ext cx="4260652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4" name="Text 12"/>
          <p:cNvSpPr/>
          <p:nvPr/>
        </p:nvSpPr>
        <p:spPr>
          <a:xfrm>
            <a:off x="9650849" y="2759393"/>
            <a:ext cx="4260652" cy="64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CRUD Operations &amp; Python Integration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9650849" y="3524607"/>
            <a:ext cx="4260652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Hands-on coding with both database types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18899" y="4220289"/>
            <a:ext cx="205383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18899" y="4546521"/>
            <a:ext cx="4260533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8" name="Text 16"/>
          <p:cNvSpPr/>
          <p:nvPr/>
        </p:nvSpPr>
        <p:spPr>
          <a:xfrm>
            <a:off x="718899" y="4694873"/>
            <a:ext cx="2567821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Flask API Demo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718899" y="5139095"/>
            <a:ext cx="4260533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Building RESTful APIs that connect to multiple databases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184815" y="4220289"/>
            <a:ext cx="205383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05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184815" y="4546521"/>
            <a:ext cx="4260652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22" name="Text 20"/>
          <p:cNvSpPr/>
          <p:nvPr/>
        </p:nvSpPr>
        <p:spPr>
          <a:xfrm>
            <a:off x="5184815" y="4694873"/>
            <a:ext cx="2789873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Streamlit Mini Project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5184815" y="5139095"/>
            <a:ext cx="4260652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Creating a complete student management application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650849" y="4220289"/>
            <a:ext cx="205383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06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9650849" y="4546521"/>
            <a:ext cx="4260652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26" name="Text 24"/>
          <p:cNvSpPr/>
          <p:nvPr/>
        </p:nvSpPr>
        <p:spPr>
          <a:xfrm>
            <a:off x="9650849" y="4694873"/>
            <a:ext cx="3400782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Quiz &amp; Concept Discussion</a:t>
            </a:r>
            <a:endParaRPr lang="en-US" sz="2000" dirty="0"/>
          </a:p>
        </p:txBody>
      </p:sp>
      <p:sp>
        <p:nvSpPr>
          <p:cNvPr id="27" name="Text 25"/>
          <p:cNvSpPr/>
          <p:nvPr/>
        </p:nvSpPr>
        <p:spPr>
          <a:xfrm>
            <a:off x="9650849" y="5139095"/>
            <a:ext cx="4260652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Reinforcing key concepts through interactive Q&amp;A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18899" y="6155769"/>
            <a:ext cx="205383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07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18899" y="6482001"/>
            <a:ext cx="13192601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30" name="Text 28"/>
          <p:cNvSpPr/>
          <p:nvPr/>
        </p:nvSpPr>
        <p:spPr>
          <a:xfrm>
            <a:off x="718899" y="6630353"/>
            <a:ext cx="2808089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Hands-on Assignment</a:t>
            </a:r>
            <a:endParaRPr lang="en-US" sz="2000" dirty="0"/>
          </a:p>
        </p:txBody>
      </p:sp>
      <p:sp>
        <p:nvSpPr>
          <p:cNvPr id="31" name="Text 29"/>
          <p:cNvSpPr/>
          <p:nvPr/>
        </p:nvSpPr>
        <p:spPr>
          <a:xfrm>
            <a:off x="718899" y="7074575"/>
            <a:ext cx="1319260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Apply everything you've learned in practical exercises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7463" y="936308"/>
            <a:ext cx="6780848" cy="586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Why Use Both NoSQL &amp; SQL?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57463" y="1804988"/>
            <a:ext cx="7829074" cy="601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Different data types require different storage solutions. Let's explore when to use each approach.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57463" y="2804993"/>
            <a:ext cx="2817733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D3196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SQL Databases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463" y="3344942"/>
            <a:ext cx="3685461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Structured tables with fixed schema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57463" y="3711178"/>
            <a:ext cx="3685461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Strong relationships and constraints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57463" y="4077414"/>
            <a:ext cx="3685461" cy="601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Perfect for consistent, predictable data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57463" y="4744164"/>
            <a:ext cx="3685461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ACID compliance for transactions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57463" y="5213628"/>
            <a:ext cx="3685461" cy="601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Best for:</a:t>
            </a: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User profiles, financial records, inventory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4808696" y="2804993"/>
            <a:ext cx="2817733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9B45A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MongoDB (NoSQL)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4808696" y="3344942"/>
            <a:ext cx="3685461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Flexible, JSON-like documents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4808696" y="3711178"/>
            <a:ext cx="3685461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Dynamic schema adaptation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4808696" y="4077414"/>
            <a:ext cx="3685461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Excellent for varying data structures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4808696" y="4443651"/>
            <a:ext cx="3685461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Rapid development and iteration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4808696" y="4913114"/>
            <a:ext cx="3685461" cy="601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Best for:</a:t>
            </a: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User preferences, logs, content management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57463" y="6194822"/>
            <a:ext cx="7829074" cy="1098471"/>
          </a:xfrm>
          <a:prstGeom prst="roundRect">
            <a:avLst>
              <a:gd name="adj" fmla="val 2565"/>
            </a:avLst>
          </a:prstGeom>
          <a:solidFill>
            <a:srgbClr val="EDD5C4"/>
          </a:solidFill>
          <a:ln/>
        </p:spPr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225" y="6478548"/>
            <a:ext cx="234791" cy="187762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1267778" y="6429494"/>
            <a:ext cx="7030998" cy="601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LinkedIn Example:</a:t>
            </a:r>
            <a:r>
              <a:rPr lang="en-US" sz="1450" dirty="0">
                <a:solidFill>
                  <a:srgbClr val="000000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User name and email stored in SQL for structure, while skills and notes live in MongoDB for flexibility!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4009" y="505897"/>
            <a:ext cx="4599980" cy="575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MongoDB Overview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44009" y="1356955"/>
            <a:ext cx="7855982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MongoDB stores data as documents in collections, making it perfect for flexible, rapidly-changing applications.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44009" y="2152531"/>
            <a:ext cx="3835956" cy="2384703"/>
          </a:xfrm>
          <a:prstGeom prst="roundRect">
            <a:avLst>
              <a:gd name="adj" fmla="val 1157"/>
            </a:avLst>
          </a:prstGeom>
          <a:solidFill>
            <a:srgbClr val="F9F7F7"/>
          </a:solidFill>
          <a:ln/>
        </p:spPr>
      </p:sp>
      <p:sp>
        <p:nvSpPr>
          <p:cNvPr id="6" name="Shape 3"/>
          <p:cNvSpPr/>
          <p:nvPr/>
        </p:nvSpPr>
        <p:spPr>
          <a:xfrm>
            <a:off x="827961" y="2336483"/>
            <a:ext cx="551974" cy="551974"/>
          </a:xfrm>
          <a:prstGeom prst="roundRect">
            <a:avLst>
              <a:gd name="adj" fmla="val 16564341"/>
            </a:avLst>
          </a:prstGeom>
          <a:solidFill>
            <a:srgbClr val="3E2513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765" y="2457212"/>
            <a:ext cx="248364" cy="31039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7961" y="3072408"/>
            <a:ext cx="2865239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Document-Based Storage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827961" y="3470315"/>
            <a:ext cx="3468053" cy="882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Data stored as JSON-like BSON documents with nested fields and arrays</a:t>
            </a:r>
            <a:endParaRPr lang="en-US" sz="1400" dirty="0"/>
          </a:p>
        </p:txBody>
      </p:sp>
      <p:sp>
        <p:nvSpPr>
          <p:cNvPr id="10" name="Shape 6"/>
          <p:cNvSpPr/>
          <p:nvPr/>
        </p:nvSpPr>
        <p:spPr>
          <a:xfrm>
            <a:off x="4663916" y="2152531"/>
            <a:ext cx="3836075" cy="2384703"/>
          </a:xfrm>
          <a:prstGeom prst="roundRect">
            <a:avLst>
              <a:gd name="adj" fmla="val 1157"/>
            </a:avLst>
          </a:prstGeom>
          <a:solidFill>
            <a:srgbClr val="F9F7F7"/>
          </a:solidFill>
          <a:ln/>
        </p:spPr>
      </p:sp>
      <p:sp>
        <p:nvSpPr>
          <p:cNvPr id="11" name="Shape 7"/>
          <p:cNvSpPr/>
          <p:nvPr/>
        </p:nvSpPr>
        <p:spPr>
          <a:xfrm>
            <a:off x="4847868" y="2336483"/>
            <a:ext cx="551974" cy="551974"/>
          </a:xfrm>
          <a:prstGeom prst="roundRect">
            <a:avLst>
              <a:gd name="adj" fmla="val 16564341"/>
            </a:avLst>
          </a:prstGeom>
          <a:solidFill>
            <a:srgbClr val="3E2513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9673" y="2457212"/>
            <a:ext cx="248364" cy="31039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847868" y="3072408"/>
            <a:ext cx="3242429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Collections Instead of Tables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4847868" y="3470315"/>
            <a:ext cx="3468172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Groups of documents stored together, no fixed schema required</a:t>
            </a:r>
            <a:endParaRPr lang="en-US" sz="1400" dirty="0"/>
          </a:p>
        </p:txBody>
      </p:sp>
      <p:sp>
        <p:nvSpPr>
          <p:cNvPr id="15" name="Shape 10"/>
          <p:cNvSpPr/>
          <p:nvPr/>
        </p:nvSpPr>
        <p:spPr>
          <a:xfrm>
            <a:off x="644009" y="4721185"/>
            <a:ext cx="7855982" cy="1796058"/>
          </a:xfrm>
          <a:prstGeom prst="roundRect">
            <a:avLst>
              <a:gd name="adj" fmla="val 1537"/>
            </a:avLst>
          </a:prstGeom>
          <a:solidFill>
            <a:srgbClr val="F9F7F7"/>
          </a:solidFill>
          <a:ln/>
        </p:spPr>
      </p:sp>
      <p:sp>
        <p:nvSpPr>
          <p:cNvPr id="16" name="Shape 11"/>
          <p:cNvSpPr/>
          <p:nvPr/>
        </p:nvSpPr>
        <p:spPr>
          <a:xfrm>
            <a:off x="827961" y="4905137"/>
            <a:ext cx="551974" cy="551974"/>
          </a:xfrm>
          <a:prstGeom prst="roundRect">
            <a:avLst>
              <a:gd name="adj" fmla="val 16564341"/>
            </a:avLst>
          </a:prstGeom>
          <a:solidFill>
            <a:srgbClr val="3E2513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765" y="5025866"/>
            <a:ext cx="248364" cy="310396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827961" y="5641062"/>
            <a:ext cx="2558534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Core CRUD Operations</a:t>
            </a:r>
            <a:endParaRPr lang="en-US" sz="1800" dirty="0"/>
          </a:p>
        </p:txBody>
      </p:sp>
      <p:sp>
        <p:nvSpPr>
          <p:cNvPr id="19" name="Text 13"/>
          <p:cNvSpPr/>
          <p:nvPr/>
        </p:nvSpPr>
        <p:spPr>
          <a:xfrm>
            <a:off x="827961" y="6038969"/>
            <a:ext cx="7488079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insertOne(), find(), updateOne(), deleteOne() for data manipulation</a:t>
            </a:r>
            <a:endParaRPr lang="en-US" sz="1400" dirty="0"/>
          </a:p>
        </p:txBody>
      </p:sp>
      <p:sp>
        <p:nvSpPr>
          <p:cNvPr id="20" name="Text 14"/>
          <p:cNvSpPr/>
          <p:nvPr/>
        </p:nvSpPr>
        <p:spPr>
          <a:xfrm>
            <a:off x="919996" y="6931104"/>
            <a:ext cx="7579995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"MongoDB's flexibility allows developers to adapt their data model as requirements evolve, without complex migrations."</a:t>
            </a:r>
            <a:endParaRPr lang="en-US" sz="1400" dirty="0"/>
          </a:p>
        </p:txBody>
      </p:sp>
      <p:sp>
        <p:nvSpPr>
          <p:cNvPr id="21" name="Shape 15"/>
          <p:cNvSpPr/>
          <p:nvPr/>
        </p:nvSpPr>
        <p:spPr>
          <a:xfrm>
            <a:off x="644009" y="6724174"/>
            <a:ext cx="22860" cy="1002506"/>
          </a:xfrm>
          <a:prstGeom prst="rect">
            <a:avLst/>
          </a:prstGeom>
          <a:solidFill>
            <a:srgbClr val="3E2513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4212" y="462320"/>
            <a:ext cx="4198739" cy="524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MongoDB Demo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074212" y="1238964"/>
            <a:ext cx="7968377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Let's see MongoDB in action! Watch how we insert and manipulate document data using Python and PyMongo.</a:t>
            </a:r>
            <a:endParaRPr lang="en-US" sz="13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196" y="6141660"/>
            <a:ext cx="251817" cy="31480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619875" y="6167914"/>
            <a:ext cx="2099310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Live Compass View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6619875" y="6530935"/>
            <a:ext cx="742271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Watch documents appear instantly in MongoDB Compass interface</a:t>
            </a:r>
            <a:endParaRPr lang="en-US" sz="13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196" y="7109281"/>
            <a:ext cx="251817" cy="31480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619875" y="7135535"/>
            <a:ext cx="241673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Dynamic Field Addition</a:t>
            </a: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6619875" y="7498556"/>
            <a:ext cx="742271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Use $push operator to add elements to arrays without restructuring</a:t>
            </a:r>
            <a:endParaRPr lang="en-US" sz="13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53ACE9D-997B-AF49-8FBD-48BD987991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9875" y="1877138"/>
            <a:ext cx="5672215" cy="41197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360" y="466963"/>
            <a:ext cx="4246126" cy="530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MySQL Overview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4360" y="1337310"/>
            <a:ext cx="1344168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MySQL provides structured, reliable storage with strong relationships and data integrity guarantees.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94360" y="1969889"/>
            <a:ext cx="2547699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Features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594360" y="2458164"/>
            <a:ext cx="789920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Structured Tables:</a:t>
            </a: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Fixed rows and columns with defined data types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94360" y="2789396"/>
            <a:ext cx="789920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SQL Queries:</a:t>
            </a: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SELECT, INSERT, UPDATE, DELETE operations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94360" y="3120628"/>
            <a:ext cx="789920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Data Integrity:</a:t>
            </a: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PRIMARY KEY, UNIQUE, FOREIGN KEY constraints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94360" y="3451860"/>
            <a:ext cx="789920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Relationships:</a:t>
            </a: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JOIN operations across multiple tables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594360" y="3876437"/>
            <a:ext cx="789920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D3196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Perfect for applications requiring consistent data structure and complex relationships.</a:t>
            </a:r>
            <a:endParaRPr lang="en-US" sz="13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519" y="1991082"/>
            <a:ext cx="5128022" cy="5128022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586859" y="4837153"/>
            <a:ext cx="6635948" cy="1024176"/>
          </a:xfrm>
          <a:prstGeom prst="roundRect">
            <a:avLst>
              <a:gd name="adj" fmla="val 2488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72145" y="4995292"/>
            <a:ext cx="212300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ACID Compliance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72001" y="5539432"/>
            <a:ext cx="625066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Ensures data consistency and reliability across all transactions</a:t>
            </a:r>
            <a:endParaRPr lang="en-US" sz="1300" dirty="0"/>
          </a:p>
        </p:txBody>
      </p:sp>
      <p:sp>
        <p:nvSpPr>
          <p:cNvPr id="14" name="Shape 11"/>
          <p:cNvSpPr/>
          <p:nvPr/>
        </p:nvSpPr>
        <p:spPr>
          <a:xfrm>
            <a:off x="586859" y="6380202"/>
            <a:ext cx="6635948" cy="1024176"/>
          </a:xfrm>
          <a:prstGeom prst="roundRect">
            <a:avLst>
              <a:gd name="adj" fmla="val 2488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79502" y="6572845"/>
            <a:ext cx="212300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Mature Ecosystem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779502" y="6939914"/>
            <a:ext cx="625066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Extensive tooling, optimization, and community support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0796" y="511373"/>
            <a:ext cx="4648914" cy="581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MySQL Demo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50796" y="1371362"/>
            <a:ext cx="7842409" cy="595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Experience the power of structured data with SQL operations. See how relational constraints maintain data integrity.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50796" y="7424261"/>
            <a:ext cx="7842409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Watch how foreign key relationships maintain data consistency across tables!</a:t>
            </a:r>
            <a:endParaRPr lang="en-US" sz="14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5ECA11-52D1-1A82-42FC-AB154AB47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28" y="2111252"/>
            <a:ext cx="6245871" cy="502151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1134" y="508397"/>
            <a:ext cx="6003131" cy="447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Python Integration with Flask API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501134" y="1170622"/>
            <a:ext cx="8141732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Connect both databases through a unified Flask API. Create endpoints that leverage the strengths of each database type.</a:t>
            </a:r>
            <a:endParaRPr lang="en-US" sz="11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34" y="1560790"/>
            <a:ext cx="715923" cy="85915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60170" y="1703903"/>
            <a:ext cx="1789986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Flask Routes</a:t>
            </a:r>
            <a:endParaRPr lang="en-US" sz="1400" dirty="0"/>
          </a:p>
        </p:txBody>
      </p:sp>
      <p:sp>
        <p:nvSpPr>
          <p:cNvPr id="7" name="Text 3"/>
          <p:cNvSpPr/>
          <p:nvPr/>
        </p:nvSpPr>
        <p:spPr>
          <a:xfrm>
            <a:off x="1360170" y="2013347"/>
            <a:ext cx="728269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RESTful endpoints handling HTTP requests</a:t>
            </a:r>
            <a:endParaRPr lang="en-US" sz="11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134" y="2419945"/>
            <a:ext cx="715923" cy="85915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60170" y="2563058"/>
            <a:ext cx="1789986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Dual Connections</a:t>
            </a:r>
            <a:endParaRPr lang="en-US" sz="1400" dirty="0"/>
          </a:p>
        </p:txBody>
      </p:sp>
      <p:sp>
        <p:nvSpPr>
          <p:cNvPr id="10" name="Text 5"/>
          <p:cNvSpPr/>
          <p:nvPr/>
        </p:nvSpPr>
        <p:spPr>
          <a:xfrm>
            <a:off x="1360170" y="2872502"/>
            <a:ext cx="728269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MongoDB &amp; MySQL connections in single application</a:t>
            </a:r>
            <a:endParaRPr lang="en-US" sz="11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134" y="3279100"/>
            <a:ext cx="715923" cy="85915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360170" y="3422213"/>
            <a:ext cx="1789986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Smart Data Routing</a:t>
            </a:r>
            <a:endParaRPr lang="en-US" sz="1400" dirty="0"/>
          </a:p>
        </p:txBody>
      </p:sp>
      <p:sp>
        <p:nvSpPr>
          <p:cNvPr id="13" name="Text 7"/>
          <p:cNvSpPr/>
          <p:nvPr/>
        </p:nvSpPr>
        <p:spPr>
          <a:xfrm>
            <a:off x="1360170" y="3731657"/>
            <a:ext cx="7282696" cy="229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Structured data to MySQL, flexible data to MongoDB</a:t>
            </a:r>
            <a:endParaRPr lang="en-US" sz="11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EE043DC-38E9-034A-E4A6-65151BFF46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7586" y="4046579"/>
            <a:ext cx="5767614" cy="41830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8669" y="613410"/>
            <a:ext cx="11835884" cy="695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Streamlit Mini Project &amp; Hands-On Activity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8669" y="1753672"/>
            <a:ext cx="13073063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Build a complete student management system combining everything we've learned. Your turn to code!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78669" y="2582347"/>
            <a:ext cx="3028474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Interactive Dashboard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778669" y="3063478"/>
            <a:ext cx="6397466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User-friendly interface for managing student data across both databases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454146" y="2582347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Your Challenge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7454146" y="3063478"/>
            <a:ext cx="6397585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Add students, create notes, and watch live database changes in real-time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78669" y="4025741"/>
            <a:ext cx="500539" cy="500539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9" name="Text 7"/>
          <p:cNvSpPr/>
          <p:nvPr/>
        </p:nvSpPr>
        <p:spPr>
          <a:xfrm>
            <a:off x="862072" y="4067473"/>
            <a:ext cx="333732" cy="417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00" dirty="0"/>
          </a:p>
        </p:txBody>
      </p:sp>
      <p:sp>
        <p:nvSpPr>
          <p:cNvPr id="10" name="Text 8"/>
          <p:cNvSpPr/>
          <p:nvPr/>
        </p:nvSpPr>
        <p:spPr>
          <a:xfrm>
            <a:off x="1501616" y="4102179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Add a New Student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501616" y="4583311"/>
            <a:ext cx="5674519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Insert structured profile data into MySQL and initialize MongoDB document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54146" y="4025741"/>
            <a:ext cx="500539" cy="500539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13" name="Text 11"/>
          <p:cNvSpPr/>
          <p:nvPr/>
        </p:nvSpPr>
        <p:spPr>
          <a:xfrm>
            <a:off x="7537549" y="4067473"/>
            <a:ext cx="333732" cy="417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4" name="Text 12"/>
          <p:cNvSpPr/>
          <p:nvPr/>
        </p:nvSpPr>
        <p:spPr>
          <a:xfrm>
            <a:off x="8177093" y="4102179"/>
            <a:ext cx="3026807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Create Dynamic Notes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8177093" y="4583311"/>
            <a:ext cx="5674638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Add flexible notes and tags using MongoDB's document flexibility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78669" y="5740241"/>
            <a:ext cx="500539" cy="500539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17" name="Text 15"/>
          <p:cNvSpPr/>
          <p:nvPr/>
        </p:nvSpPr>
        <p:spPr>
          <a:xfrm>
            <a:off x="862072" y="5781973"/>
            <a:ext cx="333732" cy="417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6"/>
          <p:cNvSpPr/>
          <p:nvPr/>
        </p:nvSpPr>
        <p:spPr>
          <a:xfrm>
            <a:off x="1501616" y="5816679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List All Students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1501616" y="6297811"/>
            <a:ext cx="5674519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Query both databases and display combined results in Streamlit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54146" y="5740241"/>
            <a:ext cx="500539" cy="500539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21" name="Text 19"/>
          <p:cNvSpPr/>
          <p:nvPr/>
        </p:nvSpPr>
        <p:spPr>
          <a:xfrm>
            <a:off x="7537549" y="5781973"/>
            <a:ext cx="333732" cy="417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4</a:t>
            </a:r>
            <a:endParaRPr lang="en-US" sz="2600" dirty="0"/>
          </a:p>
        </p:txBody>
      </p:sp>
      <p:sp>
        <p:nvSpPr>
          <p:cNvPr id="22" name="Text 20"/>
          <p:cNvSpPr/>
          <p:nvPr/>
        </p:nvSpPr>
        <p:spPr>
          <a:xfrm>
            <a:off x="8177093" y="5816679"/>
            <a:ext cx="3711178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Observe Database Changes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8177093" y="6297811"/>
            <a:ext cx="5674638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Monitor real-time updates in MongoDB Compass and MySQL Workbench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78669" y="7260074"/>
            <a:ext cx="13073063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Ready to become a full-stack database developer? Let's code!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648</Words>
  <Application>Microsoft Office PowerPoint</Application>
  <PresentationFormat>Custom</PresentationFormat>
  <Paragraphs>108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Platypi Medium</vt:lpstr>
      <vt:lpstr>Platypi Light</vt:lpstr>
      <vt:lpstr>Times New Roman</vt:lpstr>
      <vt:lpstr>Source Serif 4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TEJAS SANTOSH NALAWADE</cp:lastModifiedBy>
  <cp:revision>2</cp:revision>
  <dcterms:created xsi:type="dcterms:W3CDTF">2025-10-01T01:45:30Z</dcterms:created>
  <dcterms:modified xsi:type="dcterms:W3CDTF">2025-10-01T01:57:40Z</dcterms:modified>
</cp:coreProperties>
</file>